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38" d="100"/>
          <a:sy n="38" d="100"/>
        </p:scale>
        <p:origin x="-534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6B2D83-832C-42FC-B98A-6A5172CB5361}" type="datetimeFigureOut">
              <a:rPr lang="en-US" smtClean="0"/>
              <a:pPr/>
              <a:t>1/30/2012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9B391A-5234-44C9-88F6-EDFAFFD3F0AC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6B2D83-832C-42FC-B98A-6A5172CB5361}" type="datetimeFigureOut">
              <a:rPr lang="en-US" smtClean="0"/>
              <a:pPr/>
              <a:t>1/30/2012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9B391A-5234-44C9-88F6-EDFAFFD3F0AC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6B2D83-832C-42FC-B98A-6A5172CB5361}" type="datetimeFigureOut">
              <a:rPr lang="en-US" smtClean="0"/>
              <a:pPr/>
              <a:t>1/30/2012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9B391A-5234-44C9-88F6-EDFAFFD3F0AC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6B2D83-832C-42FC-B98A-6A5172CB5361}" type="datetimeFigureOut">
              <a:rPr lang="en-US" smtClean="0"/>
              <a:pPr/>
              <a:t>1/30/2012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9B391A-5234-44C9-88F6-EDFAFFD3F0AC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6B2D83-832C-42FC-B98A-6A5172CB5361}" type="datetimeFigureOut">
              <a:rPr lang="en-US" smtClean="0"/>
              <a:pPr/>
              <a:t>1/30/2012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9B391A-5234-44C9-88F6-EDFAFFD3F0AC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6B2D83-832C-42FC-B98A-6A5172CB5361}" type="datetimeFigureOut">
              <a:rPr lang="en-US" smtClean="0"/>
              <a:pPr/>
              <a:t>1/30/2012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9B391A-5234-44C9-88F6-EDFAFFD3F0AC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6B2D83-832C-42FC-B98A-6A5172CB5361}" type="datetimeFigureOut">
              <a:rPr lang="en-US" smtClean="0"/>
              <a:pPr/>
              <a:t>1/30/2012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9B391A-5234-44C9-88F6-EDFAFFD3F0AC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6B2D83-832C-42FC-B98A-6A5172CB5361}" type="datetimeFigureOut">
              <a:rPr lang="en-US" smtClean="0"/>
              <a:pPr/>
              <a:t>1/30/2012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9B391A-5234-44C9-88F6-EDFAFFD3F0AC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6B2D83-832C-42FC-B98A-6A5172CB5361}" type="datetimeFigureOut">
              <a:rPr lang="en-US" smtClean="0"/>
              <a:pPr/>
              <a:t>1/30/2012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9B391A-5234-44C9-88F6-EDFAFFD3F0AC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6B2D83-832C-42FC-B98A-6A5172CB5361}" type="datetimeFigureOut">
              <a:rPr lang="en-US" smtClean="0"/>
              <a:pPr/>
              <a:t>1/30/2012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9B391A-5234-44C9-88F6-EDFAFFD3F0AC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6B2D83-832C-42FC-B98A-6A5172CB5361}" type="datetimeFigureOut">
              <a:rPr lang="en-US" smtClean="0"/>
              <a:pPr/>
              <a:t>1/30/2012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9B391A-5234-44C9-88F6-EDFAFFD3F0AC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E6B2D83-832C-42FC-B98A-6A5172CB5361}" type="datetimeFigureOut">
              <a:rPr lang="en-US" smtClean="0"/>
              <a:pPr/>
              <a:t>1/30/2012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19B391A-5234-44C9-88F6-EDFAFFD3F0AC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76401"/>
            <a:ext cx="7772400" cy="1676399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Section 1-3: </a:t>
            </a:r>
            <a:r>
              <a:rPr lang="en-US" dirty="0"/>
              <a:t>Segments, Rays, Parallel Lines and Planes</a:t>
            </a:r>
            <a:br>
              <a:rPr lang="en-US" dirty="0"/>
            </a:b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accent1">
                    <a:lumMod val="50000"/>
                  </a:schemeClr>
                </a:solidFill>
              </a:rPr>
              <a:t>Goal 2.02:  </a:t>
            </a:r>
            <a:r>
              <a:rPr lang="en-US" dirty="0">
                <a:solidFill>
                  <a:schemeClr val="accent1">
                    <a:lumMod val="50000"/>
                  </a:schemeClr>
                </a:solidFill>
              </a:rPr>
              <a:t>Apply properties, definitions, and theorems of angles and lines to solve problems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44562"/>
          </a:xfrm>
        </p:spPr>
        <p:txBody>
          <a:bodyPr>
            <a:normAutofit/>
          </a:bodyPr>
          <a:lstStyle/>
          <a:p>
            <a:r>
              <a:rPr lang="en-US" dirty="0" smtClean="0"/>
              <a:t>Examples:  page 19:  5 – 7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4906963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5.)  Name all the labeled segments.</a:t>
            </a:r>
          </a:p>
          <a:p>
            <a:r>
              <a:rPr lang="en-US" dirty="0" smtClean="0"/>
              <a:t>6.) Name all the labeled rays.</a:t>
            </a:r>
          </a:p>
          <a:p>
            <a:r>
              <a:rPr lang="en-US" dirty="0" smtClean="0"/>
              <a:t>7.) a. Name a pair opposite rays with T as an endpoint.</a:t>
            </a:r>
          </a:p>
          <a:p>
            <a:pPr>
              <a:buNone/>
            </a:pPr>
            <a:r>
              <a:rPr lang="en-US" dirty="0" smtClean="0"/>
              <a:t>        b. Name another pair of opposite rays.</a:t>
            </a:r>
          </a:p>
          <a:p>
            <a:pPr>
              <a:buNone/>
            </a:pPr>
            <a:r>
              <a:rPr lang="en-US" dirty="0" smtClean="0"/>
              <a:t>                     </a:t>
            </a:r>
          </a:p>
          <a:p>
            <a:pPr>
              <a:buNone/>
            </a:pPr>
            <a:r>
              <a:rPr lang="en-US" dirty="0" smtClean="0"/>
              <a:t>                        R               S</a:t>
            </a:r>
          </a:p>
          <a:p>
            <a:pPr>
              <a:buNone/>
            </a:pPr>
            <a:r>
              <a:rPr lang="en-US" dirty="0" smtClean="0"/>
              <a:t>                                                      T</a:t>
            </a:r>
          </a:p>
          <a:p>
            <a:pPr>
              <a:buNone/>
            </a:pPr>
            <a:r>
              <a:rPr lang="en-US" dirty="0" smtClean="0"/>
              <a:t>                                                                W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/>
          </a:p>
        </p:txBody>
      </p:sp>
      <p:cxnSp>
        <p:nvCxnSpPr>
          <p:cNvPr id="5" name="Straight Arrow Connector 4"/>
          <p:cNvCxnSpPr/>
          <p:nvPr/>
        </p:nvCxnSpPr>
        <p:spPr>
          <a:xfrm>
            <a:off x="2514600" y="4267200"/>
            <a:ext cx="4572000" cy="129540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Examples: p 19: 11, 14, 17 – 20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US" dirty="0" smtClean="0"/>
              <a:t>    </a:t>
            </a:r>
            <a:r>
              <a:rPr lang="en-US" sz="2800" dirty="0" smtClean="0"/>
              <a:t>                                          E   </a:t>
            </a:r>
          </a:p>
          <a:p>
            <a:pPr>
              <a:buNone/>
            </a:pPr>
            <a:r>
              <a:rPr lang="en-US" sz="3000" dirty="0" smtClean="0"/>
              <a:t>                 B                                  </a:t>
            </a:r>
          </a:p>
          <a:p>
            <a:pPr>
              <a:buNone/>
            </a:pPr>
            <a:r>
              <a:rPr lang="en-US" sz="3000" dirty="0" smtClean="0"/>
              <a:t>                                     D             F</a:t>
            </a:r>
          </a:p>
          <a:p>
            <a:pPr>
              <a:buNone/>
            </a:pPr>
            <a:r>
              <a:rPr lang="en-US" sz="3000" dirty="0" smtClean="0"/>
              <a:t>         A                C                                           </a:t>
            </a:r>
          </a:p>
          <a:p>
            <a:r>
              <a:rPr lang="en-US" sz="3000" dirty="0" smtClean="0"/>
              <a:t>11.)   AC              14.)  AC</a:t>
            </a:r>
          </a:p>
          <a:p>
            <a:r>
              <a:rPr lang="en-US" sz="3000" dirty="0" smtClean="0"/>
              <a:t>17.) parallel planes           18.) parallel lines  </a:t>
            </a:r>
          </a:p>
          <a:p>
            <a:r>
              <a:rPr lang="en-US" sz="3000" dirty="0" smtClean="0"/>
              <a:t>19.) skew lines         </a:t>
            </a:r>
          </a:p>
          <a:p>
            <a:r>
              <a:rPr lang="en-US" sz="3000" dirty="0" smtClean="0"/>
              <a:t>20.) a line and a plane that are parallel</a:t>
            </a:r>
            <a:endParaRPr lang="en-US" sz="3000" dirty="0"/>
          </a:p>
        </p:txBody>
      </p:sp>
      <p:sp>
        <p:nvSpPr>
          <p:cNvPr id="4" name="Isosceles Triangle 3"/>
          <p:cNvSpPr/>
          <p:nvPr/>
        </p:nvSpPr>
        <p:spPr>
          <a:xfrm>
            <a:off x="1447800" y="2590800"/>
            <a:ext cx="1295400" cy="914400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Isosceles Triangle 5"/>
          <p:cNvSpPr/>
          <p:nvPr/>
        </p:nvSpPr>
        <p:spPr>
          <a:xfrm>
            <a:off x="3886200" y="2209800"/>
            <a:ext cx="1060704" cy="914400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8" name="Straight Connector 7"/>
          <p:cNvCxnSpPr>
            <a:stCxn id="4" idx="0"/>
            <a:endCxn id="6" idx="0"/>
          </p:cNvCxnSpPr>
          <p:nvPr/>
        </p:nvCxnSpPr>
        <p:spPr>
          <a:xfrm rot="5400000" flipH="1" flipV="1">
            <a:off x="3065526" y="1239774"/>
            <a:ext cx="381000" cy="232105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>
            <a:stCxn id="4" idx="2"/>
            <a:endCxn id="6" idx="2"/>
          </p:cNvCxnSpPr>
          <p:nvPr/>
        </p:nvCxnSpPr>
        <p:spPr>
          <a:xfrm rot="5400000" flipH="1" flipV="1">
            <a:off x="2476500" y="2095500"/>
            <a:ext cx="381000" cy="24384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>
            <a:stCxn id="4" idx="4"/>
            <a:endCxn id="6" idx="4"/>
          </p:cNvCxnSpPr>
          <p:nvPr/>
        </p:nvCxnSpPr>
        <p:spPr>
          <a:xfrm rot="5400000" flipH="1" flipV="1">
            <a:off x="3654552" y="2212848"/>
            <a:ext cx="381000" cy="220370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1752600" y="3886200"/>
            <a:ext cx="381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/>
        </p:nvCxnSpPr>
        <p:spPr>
          <a:xfrm>
            <a:off x="4114800" y="3886200"/>
            <a:ext cx="381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accent6">
                    <a:lumMod val="75000"/>
                  </a:schemeClr>
                </a:solidFill>
              </a:rPr>
              <a:t>Classwork</a:t>
            </a:r>
            <a:endParaRPr lang="en-US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Independently do p. 20 (21 – 35)  [10 minutes]</a:t>
            </a:r>
          </a:p>
          <a:p>
            <a:r>
              <a:rPr lang="en-US" dirty="0" smtClean="0"/>
              <a:t>Go Over</a:t>
            </a:r>
          </a:p>
          <a:p>
            <a:endParaRPr lang="en-US" dirty="0" smtClean="0"/>
          </a:p>
          <a:p>
            <a:r>
              <a:rPr lang="en-US" dirty="0" smtClean="0"/>
              <a:t>Pairs do p. 20 (37 – 47)</a:t>
            </a:r>
          </a:p>
          <a:p>
            <a:r>
              <a:rPr lang="en-US" dirty="0" smtClean="0"/>
              <a:t>Finish compare answer with another pair</a:t>
            </a:r>
          </a:p>
          <a:p>
            <a:endParaRPr lang="en-US" dirty="0" smtClean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accent1">
                    <a:lumMod val="75000"/>
                  </a:schemeClr>
                </a:solidFill>
              </a:rPr>
              <a:t>Ticket out the door</a:t>
            </a:r>
            <a:endParaRPr lang="en-US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1.)  How are parallel and skew lines alike?</a:t>
            </a:r>
          </a:p>
          <a:p>
            <a:endParaRPr lang="en-US" dirty="0" smtClean="0"/>
          </a:p>
          <a:p>
            <a:r>
              <a:rPr lang="en-US" dirty="0" smtClean="0"/>
              <a:t>2.) How are they different?</a:t>
            </a:r>
            <a:endParaRPr lang="en-US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accent2">
                    <a:lumMod val="75000"/>
                  </a:schemeClr>
                </a:solidFill>
              </a:rPr>
              <a:t>Homework</a:t>
            </a:r>
            <a:endParaRPr lang="en-US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Textbook: p 23 (71 – 85 all)</a:t>
            </a:r>
          </a:p>
          <a:p>
            <a:endParaRPr lang="en-US" dirty="0" smtClean="0"/>
          </a:p>
          <a:p>
            <a:r>
              <a:rPr lang="en-US" dirty="0" smtClean="0"/>
              <a:t>Workbook: Practice 1-3</a:t>
            </a:r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Essential Question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  <a:p>
            <a:endParaRPr lang="en-US" dirty="0"/>
          </a:p>
          <a:p>
            <a:r>
              <a:rPr lang="en-US" dirty="0" smtClean="0"/>
              <a:t>What </a:t>
            </a:r>
            <a:r>
              <a:rPr lang="en-US" dirty="0"/>
              <a:t>are the characteristics of parallel lines and planes and skew lines?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chemeClr val="accent4">
                    <a:lumMod val="75000"/>
                  </a:schemeClr>
                </a:solidFill>
              </a:rPr>
              <a:t>between</a:t>
            </a:r>
            <a:endParaRPr lang="en-US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endParaRPr lang="en-US" dirty="0" smtClean="0"/>
          </a:p>
          <a:p>
            <a:pPr lvl="0"/>
            <a:r>
              <a:rPr lang="en-US" dirty="0" smtClean="0"/>
              <a:t>A </a:t>
            </a:r>
            <a:r>
              <a:rPr lang="en-US" dirty="0"/>
              <a:t>point R is between S and T iff (if and only if</a:t>
            </a:r>
            <a:r>
              <a:rPr lang="en-US" dirty="0" smtClean="0"/>
              <a:t>)</a:t>
            </a:r>
          </a:p>
          <a:p>
            <a:pPr lvl="0"/>
            <a:endParaRPr lang="en-US" dirty="0"/>
          </a:p>
          <a:p>
            <a:pPr lvl="1"/>
            <a:r>
              <a:rPr lang="en-US" dirty="0" smtClean="0"/>
              <a:t>a.  R</a:t>
            </a:r>
            <a:r>
              <a:rPr lang="en-US" dirty="0"/>
              <a:t>, S, and T are distinct and </a:t>
            </a:r>
            <a:r>
              <a:rPr lang="en-US" dirty="0" smtClean="0"/>
              <a:t>collinear</a:t>
            </a:r>
          </a:p>
          <a:p>
            <a:pPr lvl="1">
              <a:buNone/>
            </a:pPr>
            <a:endParaRPr lang="en-US" sz="2400" dirty="0"/>
          </a:p>
          <a:p>
            <a:pPr lvl="1"/>
            <a:r>
              <a:rPr lang="en-US" dirty="0"/>
              <a:t>b</a:t>
            </a:r>
            <a:r>
              <a:rPr lang="en-US" dirty="0" smtClean="0"/>
              <a:t>.  SR </a:t>
            </a:r>
            <a:r>
              <a:rPr lang="en-US" dirty="0"/>
              <a:t>+ RT = ST</a:t>
            </a:r>
          </a:p>
          <a:p>
            <a:pPr>
              <a:buNone/>
            </a:pPr>
            <a:r>
              <a:rPr lang="en-US" b="1" dirty="0"/>
              <a:t> </a:t>
            </a:r>
            <a:endParaRPr lang="en-US" dirty="0"/>
          </a:p>
          <a:p>
            <a:endParaRPr 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chemeClr val="accent4">
                    <a:lumMod val="75000"/>
                  </a:schemeClr>
                </a:solidFill>
              </a:rPr>
              <a:t>segment</a:t>
            </a:r>
            <a:endParaRPr lang="en-US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endParaRPr lang="en-US" dirty="0" smtClean="0"/>
          </a:p>
          <a:p>
            <a:pPr lvl="0"/>
            <a:r>
              <a:rPr lang="en-US" dirty="0" smtClean="0"/>
              <a:t>segment </a:t>
            </a:r>
            <a:r>
              <a:rPr lang="en-US" dirty="0"/>
              <a:t>AC, denoted </a:t>
            </a:r>
            <a:r>
              <a:rPr lang="en-US" dirty="0" smtClean="0"/>
              <a:t>AC </a:t>
            </a:r>
            <a:r>
              <a:rPr lang="en-US" dirty="0"/>
              <a:t>or </a:t>
            </a:r>
            <a:r>
              <a:rPr lang="en-US" dirty="0" smtClean="0"/>
              <a:t>CA, </a:t>
            </a:r>
            <a:r>
              <a:rPr lang="en-US" dirty="0"/>
              <a:t>consists of points A and C and all points between A and C</a:t>
            </a:r>
          </a:p>
          <a:p>
            <a:endParaRPr lang="en-US" dirty="0"/>
          </a:p>
        </p:txBody>
      </p:sp>
      <p:cxnSp>
        <p:nvCxnSpPr>
          <p:cNvPr id="5" name="Straight Connector 4"/>
          <p:cNvCxnSpPr/>
          <p:nvPr/>
        </p:nvCxnSpPr>
        <p:spPr>
          <a:xfrm>
            <a:off x="4572000" y="2895600"/>
            <a:ext cx="381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5486400" y="2895600"/>
            <a:ext cx="4572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 smtClean="0">
                <a:solidFill>
                  <a:schemeClr val="accent4">
                    <a:lumMod val="75000"/>
                  </a:schemeClr>
                </a:solidFill>
              </a:rPr>
              <a:t>ray</a:t>
            </a:r>
            <a:endParaRPr lang="en-US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endParaRPr lang="en-US" dirty="0" smtClean="0"/>
          </a:p>
          <a:p>
            <a:pPr lvl="0"/>
            <a:r>
              <a:rPr lang="en-US" dirty="0" smtClean="0"/>
              <a:t>ray </a:t>
            </a:r>
            <a:r>
              <a:rPr lang="en-US" dirty="0"/>
              <a:t>AC, denoted </a:t>
            </a:r>
            <a:r>
              <a:rPr lang="en-US" dirty="0" smtClean="0"/>
              <a:t>AC, </a:t>
            </a:r>
            <a:r>
              <a:rPr lang="en-US" dirty="0"/>
              <a:t>consists of  </a:t>
            </a:r>
            <a:r>
              <a:rPr lang="en-US" dirty="0" smtClean="0"/>
              <a:t>AC and </a:t>
            </a:r>
            <a:r>
              <a:rPr lang="en-US" dirty="0"/>
              <a:t>all other points P such that C is between A and P.  </a:t>
            </a:r>
            <a:endParaRPr lang="en-US" dirty="0" smtClean="0"/>
          </a:p>
          <a:p>
            <a:pPr lvl="0">
              <a:buNone/>
            </a:pPr>
            <a:r>
              <a:rPr lang="en-US" dirty="0" smtClean="0"/>
              <a:t>    The </a:t>
            </a:r>
            <a:r>
              <a:rPr lang="en-US" dirty="0"/>
              <a:t>endpoint of ray AC is A, the point named first.  </a:t>
            </a:r>
            <a:endParaRPr lang="en-US" dirty="0" smtClean="0"/>
          </a:p>
          <a:p>
            <a:pPr lvl="0">
              <a:buNone/>
            </a:pPr>
            <a:r>
              <a:rPr lang="en-US" dirty="0"/>
              <a:t> </a:t>
            </a:r>
            <a:r>
              <a:rPr lang="en-US" dirty="0" smtClean="0"/>
              <a:t>   (</a:t>
            </a:r>
            <a:r>
              <a:rPr lang="en-US" dirty="0"/>
              <a:t>The arrow must be on the right end of the segment bar.)</a:t>
            </a:r>
          </a:p>
          <a:p>
            <a:pPr>
              <a:buNone/>
            </a:pPr>
            <a:r>
              <a:rPr lang="en-US" b="1" dirty="0"/>
              <a:t> </a:t>
            </a:r>
            <a:endParaRPr lang="en-US" dirty="0"/>
          </a:p>
          <a:p>
            <a:endParaRPr lang="en-US" dirty="0"/>
          </a:p>
        </p:txBody>
      </p:sp>
      <p:cxnSp>
        <p:nvCxnSpPr>
          <p:cNvPr id="5" name="Straight Arrow Connector 4"/>
          <p:cNvCxnSpPr/>
          <p:nvPr/>
        </p:nvCxnSpPr>
        <p:spPr>
          <a:xfrm>
            <a:off x="3657600" y="2286000"/>
            <a:ext cx="45720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6248400" y="2286000"/>
            <a:ext cx="3048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chemeClr val="accent4">
                    <a:lumMod val="75000"/>
                  </a:schemeClr>
                </a:solidFill>
              </a:rPr>
              <a:t>opposite rays</a:t>
            </a:r>
            <a:endParaRPr lang="en-US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endParaRPr lang="en-US" dirty="0" smtClean="0"/>
          </a:p>
          <a:p>
            <a:pPr lvl="0"/>
            <a:r>
              <a:rPr lang="en-US" dirty="0" smtClean="0"/>
              <a:t>AC and AB </a:t>
            </a:r>
            <a:r>
              <a:rPr lang="en-US" dirty="0"/>
              <a:t>are opposite rays iff A is between B and C.  </a:t>
            </a:r>
            <a:endParaRPr lang="en-US" dirty="0" smtClean="0"/>
          </a:p>
          <a:p>
            <a:pPr lvl="0"/>
            <a:r>
              <a:rPr lang="en-US" dirty="0" smtClean="0"/>
              <a:t>(</a:t>
            </a:r>
            <a:r>
              <a:rPr lang="en-US" dirty="0"/>
              <a:t>This means A, B, and C must be collinear.)</a:t>
            </a:r>
          </a:p>
          <a:p>
            <a:pPr>
              <a:buNone/>
            </a:pPr>
            <a:r>
              <a:rPr lang="en-US" b="1" dirty="0"/>
              <a:t> </a:t>
            </a:r>
            <a:endParaRPr lang="en-US" dirty="0"/>
          </a:p>
          <a:p>
            <a:r>
              <a:rPr lang="en-US" b="1" dirty="0"/>
              <a:t>*</a:t>
            </a:r>
            <a:r>
              <a:rPr lang="en-US" b="1" dirty="0">
                <a:solidFill>
                  <a:srgbClr val="FF0000"/>
                </a:solidFill>
              </a:rPr>
              <a:t>Note</a:t>
            </a:r>
            <a:r>
              <a:rPr lang="en-US" b="1" dirty="0"/>
              <a:t>:  </a:t>
            </a:r>
            <a:r>
              <a:rPr lang="en-US" dirty="0"/>
              <a:t>Opposite rays </a:t>
            </a:r>
            <a:r>
              <a:rPr lang="en-US" u="sng" dirty="0"/>
              <a:t>must </a:t>
            </a:r>
            <a:r>
              <a:rPr lang="en-US" dirty="0"/>
              <a:t>have the same endpoint.</a:t>
            </a:r>
          </a:p>
          <a:p>
            <a:endParaRPr lang="en-US" dirty="0"/>
          </a:p>
        </p:txBody>
      </p:sp>
      <p:cxnSp>
        <p:nvCxnSpPr>
          <p:cNvPr id="5" name="Straight Arrow Connector 4"/>
          <p:cNvCxnSpPr/>
          <p:nvPr/>
        </p:nvCxnSpPr>
        <p:spPr>
          <a:xfrm>
            <a:off x="914400" y="2286000"/>
            <a:ext cx="45720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Arrow Connector 6"/>
          <p:cNvCxnSpPr/>
          <p:nvPr/>
        </p:nvCxnSpPr>
        <p:spPr>
          <a:xfrm>
            <a:off x="2209800" y="2286000"/>
            <a:ext cx="38100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chemeClr val="accent4">
                    <a:lumMod val="75000"/>
                  </a:schemeClr>
                </a:solidFill>
              </a:rPr>
              <a:t>parallel lines</a:t>
            </a:r>
            <a:endParaRPr lang="en-US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coplanar lines that do not intersect  </a:t>
            </a:r>
            <a:endParaRPr lang="en-US" dirty="0" smtClean="0"/>
          </a:p>
          <a:p>
            <a:pPr lvl="0"/>
            <a:endParaRPr lang="en-US" dirty="0"/>
          </a:p>
          <a:p>
            <a:pPr lvl="0"/>
            <a:r>
              <a:rPr lang="en-US" dirty="0" smtClean="0"/>
              <a:t>(</a:t>
            </a:r>
            <a:r>
              <a:rPr lang="en-US" dirty="0"/>
              <a:t>Use </a:t>
            </a:r>
            <a:r>
              <a:rPr lang="en-US" dirty="0">
                <a:sym typeface="Symbol"/>
              </a:rPr>
              <a:t></a:t>
            </a:r>
            <a:r>
              <a:rPr lang="en-US" dirty="0"/>
              <a:t> as the symbol for the word parallel.  Indicate lines are parallel by drawing a corresponding number of arrows on the parallel lines somewhere on the line other than the endpoint of the segment drawn.)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chemeClr val="accent6">
                    <a:lumMod val="75000"/>
                  </a:schemeClr>
                </a:solidFill>
              </a:rPr>
              <a:t>skew lines</a:t>
            </a:r>
            <a:endParaRPr lang="en-US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  <a:p>
            <a:r>
              <a:rPr lang="en-US" dirty="0" smtClean="0"/>
              <a:t>noncoplanar </a:t>
            </a:r>
            <a:r>
              <a:rPr lang="en-US" dirty="0"/>
              <a:t>lines that do not intersect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chemeClr val="accent6">
                    <a:lumMod val="75000"/>
                  </a:schemeClr>
                </a:solidFill>
              </a:rPr>
              <a:t>parallel planes</a:t>
            </a:r>
            <a:endParaRPr lang="en-US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  <a:p>
            <a:pPr algn="ctr"/>
            <a:r>
              <a:rPr lang="en-US" dirty="0" smtClean="0"/>
              <a:t>planes </a:t>
            </a:r>
            <a:r>
              <a:rPr lang="en-US" dirty="0"/>
              <a:t>that do not intersect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173</TotalTime>
  <Words>420</Words>
  <Application>Microsoft Office PowerPoint</Application>
  <PresentationFormat>On-screen Show (4:3)</PresentationFormat>
  <Paragraphs>72</Paragraphs>
  <Slides>14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5" baseType="lpstr">
      <vt:lpstr>Office Theme</vt:lpstr>
      <vt:lpstr>Section 1-3: Segments, Rays, Parallel Lines and Planes </vt:lpstr>
      <vt:lpstr>Essential Question</vt:lpstr>
      <vt:lpstr>between</vt:lpstr>
      <vt:lpstr>segment</vt:lpstr>
      <vt:lpstr>ray</vt:lpstr>
      <vt:lpstr>opposite rays</vt:lpstr>
      <vt:lpstr>parallel lines</vt:lpstr>
      <vt:lpstr>skew lines</vt:lpstr>
      <vt:lpstr>parallel planes</vt:lpstr>
      <vt:lpstr>Examples:  page 19:  5 – 7</vt:lpstr>
      <vt:lpstr>Examples: p 19: 11, 14, 17 – 20</vt:lpstr>
      <vt:lpstr>Classwork</vt:lpstr>
      <vt:lpstr>Ticket out the door</vt:lpstr>
      <vt:lpstr>Homework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Section 1-3: Segments, Rays, Parallel Lines and Planes</dc:title>
  <dc:creator>kimberly sharkey</dc:creator>
  <cp:lastModifiedBy>ksharkey</cp:lastModifiedBy>
  <cp:revision>19</cp:revision>
  <dcterms:created xsi:type="dcterms:W3CDTF">2010-01-15T02:21:37Z</dcterms:created>
  <dcterms:modified xsi:type="dcterms:W3CDTF">2012-01-30T20:38:50Z</dcterms:modified>
</cp:coreProperties>
</file>